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2"/>
    <p:restoredTop sz="94694"/>
  </p:normalViewPr>
  <p:slideViewPr>
    <p:cSldViewPr snapToGrid="0">
      <p:cViewPr varScale="1">
        <p:scale>
          <a:sx n="121" d="100"/>
          <a:sy n="121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0EEF-18E2-404D-B60D-CE419150B8B3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34104-A093-AA41-8299-54855DD41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Welcome! This presentation will last about an hour or so. I’ll linger for questions. My  </a:t>
            </a:r>
            <a:r>
              <a:rPr lang="en-US" dirty="0" err="1"/>
              <a:t>backgound</a:t>
            </a:r>
            <a:r>
              <a:rPr lang="en-US" dirty="0"/>
              <a:t> in Polars/Python. Please ask questions during presentation. We’ll have 3 sections.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34104-A093-AA41-8299-54855DD41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1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24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2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2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65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8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4, 2025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86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C1EBB-8B8A-FE77-E21B-F77B24154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63" y="1210024"/>
            <a:ext cx="5378153" cy="2361064"/>
          </a:xfrm>
        </p:spPr>
        <p:txBody>
          <a:bodyPr>
            <a:normAutofit/>
          </a:bodyPr>
          <a:lstStyle/>
          <a:p>
            <a:r>
              <a:rPr lang="en-US" sz="3600" dirty="0"/>
              <a:t>Intro to Polars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36BF0-D35C-8065-ACE1-0D2EAE001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062" y="3907973"/>
            <a:ext cx="5214337" cy="10996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Center for Data and Visualization Sciences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Joel Herndon </a:t>
            </a:r>
            <a:r>
              <a:rPr lang="en-US" sz="1800" dirty="0" err="1"/>
              <a:t>joel.herndon@duke.edu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September 9, 2025</a:t>
            </a:r>
          </a:p>
        </p:txBody>
      </p:sp>
      <p:pic>
        <p:nvPicPr>
          <p:cNvPr id="4" name="Video 3" descr="Polar Bear In Ice">
            <a:extLst>
              <a:ext uri="{FF2B5EF4-FFF2-40B4-BE49-F238E27FC236}">
                <a16:creationId xmlns:a16="http://schemas.microsoft.com/office/drawing/2014/main" id="{987186CB-3ABF-83DF-64C1-83F668EC9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6095999" y="1703890"/>
            <a:ext cx="5378153" cy="301661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ACC-B62A-B12C-125E-5FBEF165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Rules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6A73-D8C1-8A11-F59F-83DCB42E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Accept questions throughout presentation</a:t>
            </a:r>
          </a:p>
          <a:p>
            <a:pPr marL="457200" indent="-457200">
              <a:buAutoNum type="arabicPeriod"/>
            </a:pPr>
            <a:r>
              <a:rPr lang="en-US" sz="2400" dirty="0"/>
              <a:t>Demonstrate “enough Polars” to assess its usefulness</a:t>
            </a:r>
          </a:p>
          <a:p>
            <a:pPr marL="457200" indent="-457200">
              <a:buAutoNum type="arabicPeriod"/>
            </a:pPr>
            <a:r>
              <a:rPr lang="en-US" sz="2400" dirty="0"/>
              <a:t>Provide clear examples that suggest Polars capabilities.</a:t>
            </a:r>
          </a:p>
          <a:p>
            <a:pPr marL="457200" indent="-457200">
              <a:buAutoNum type="arabicPeriod"/>
            </a:pPr>
            <a:r>
              <a:rPr lang="en-US" sz="2400" dirty="0"/>
              <a:t>Reduce friction by using a cloud environment (but allow other IDEs)</a:t>
            </a:r>
          </a:p>
          <a:p>
            <a:pPr marL="457200" indent="-457200">
              <a:buAutoNum type="arabicPeriod"/>
            </a:pPr>
            <a:r>
              <a:rPr lang="en-US" sz="2400" dirty="0"/>
              <a:t>Accept constructive feedback</a:t>
            </a:r>
          </a:p>
        </p:txBody>
      </p:sp>
    </p:spTree>
    <p:extLst>
      <p:ext uri="{BB962C8B-B14F-4D97-AF65-F5344CB8AC3E}">
        <p14:creationId xmlns:p14="http://schemas.microsoft.com/office/powerpoint/2010/main" val="15454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088D-29BF-EA86-7DC6-126B52BC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Polars?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8BA-D8B8-EFFB-2730-A4230CE3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Speed</a:t>
            </a:r>
          </a:p>
          <a:p>
            <a:r>
              <a:rPr lang="en-US" sz="3200" dirty="0"/>
              <a:t>Strictness (or consistency)</a:t>
            </a:r>
          </a:p>
          <a:p>
            <a:r>
              <a:rPr lang="en-US" sz="3200" dirty="0"/>
              <a:t>Expressiveness</a:t>
            </a:r>
          </a:p>
          <a:p>
            <a:endParaRPr lang="en-US" sz="3200" dirty="0"/>
          </a:p>
          <a:p>
            <a:r>
              <a:rPr lang="en-US" sz="3200" dirty="0"/>
              <a:t>“Come for the speed, stay for the API” – Janssens and </a:t>
            </a:r>
            <a:r>
              <a:rPr lang="en-US" sz="3200" dirty="0" err="1"/>
              <a:t>Nieuwdorp</a:t>
            </a:r>
            <a:r>
              <a:rPr lang="en-US" sz="3200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36455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C1F1D2-4AC1-2956-BA59-89630E866F23}"/>
              </a:ext>
            </a:extLst>
          </p:cNvPr>
          <p:cNvSpPr txBox="1"/>
          <p:nvPr/>
        </p:nvSpPr>
        <p:spPr>
          <a:xfrm>
            <a:off x="3087129" y="5588924"/>
            <a:ext cx="601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library.duke.edu/data/workshops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9A698-46C8-87E9-579C-98BF4A7A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49" y="1542199"/>
            <a:ext cx="9344101" cy="33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2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A86CC-F7F2-1215-E693-7FEA3458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25C2A1-40D4-F39C-09BA-2739D8324BC9}"/>
              </a:ext>
            </a:extLst>
          </p:cNvPr>
          <p:cNvSpPr txBox="1"/>
          <p:nvPr/>
        </p:nvSpPr>
        <p:spPr>
          <a:xfrm>
            <a:off x="3087129" y="5588924"/>
            <a:ext cx="6017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askdata@duke.edu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F4596-6E81-D39A-BC30-5C0485D3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684301"/>
            <a:ext cx="7772400" cy="5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4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lars — DataFrames for the new era">
            <a:extLst>
              <a:ext uri="{FF2B5EF4-FFF2-40B4-BE49-F238E27FC236}">
                <a16:creationId xmlns:a16="http://schemas.microsoft.com/office/drawing/2014/main" id="{4C3DFB13-3CD5-7DD4-E29E-3E0E3030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81" y="4372084"/>
            <a:ext cx="3975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8C339-74B0-2204-AA78-3323B8E20503}"/>
              </a:ext>
            </a:extLst>
          </p:cNvPr>
          <p:cNvSpPr txBox="1"/>
          <p:nvPr/>
        </p:nvSpPr>
        <p:spPr>
          <a:xfrm>
            <a:off x="704193" y="441435"/>
            <a:ext cx="962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/>
              <a:t>Intro to Polars: Workshop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71B5B-FC13-204B-36AF-209D4B043B18}"/>
              </a:ext>
            </a:extLst>
          </p:cNvPr>
          <p:cNvSpPr txBox="1"/>
          <p:nvPr/>
        </p:nvSpPr>
        <p:spPr>
          <a:xfrm>
            <a:off x="704193" y="1597573"/>
            <a:ext cx="10268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Workshop materials:      https://</a:t>
            </a:r>
            <a:r>
              <a:rPr lang="en-US" sz="3200" dirty="0" err="1"/>
              <a:t>duke.is</a:t>
            </a:r>
            <a:r>
              <a:rPr lang="en-US" sz="3200" dirty="0"/>
              <a:t>/polars-fall-25</a:t>
            </a:r>
          </a:p>
          <a:p>
            <a:endParaRPr lang="en-US" sz="3200" dirty="0"/>
          </a:p>
          <a:p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:              </a:t>
            </a:r>
            <a:r>
              <a:rPr lang="en-US" sz="3200" dirty="0" err="1"/>
              <a:t>colab.research.google.com</a:t>
            </a:r>
            <a:endParaRPr lang="en-US" sz="3200" dirty="0"/>
          </a:p>
          <a:p>
            <a:endParaRPr lang="en-US" sz="3200" u="sng" dirty="0"/>
          </a:p>
          <a:p>
            <a:r>
              <a:rPr lang="en-US" sz="3200" dirty="0"/>
              <a:t>Get help:                      </a:t>
            </a:r>
            <a:r>
              <a:rPr lang="en-US" sz="3200" u="sng" dirty="0" err="1"/>
              <a:t>askdata@duke.edu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359230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CBA6D76-AC56-F691-2149-1AE230E6D316}"/>
              </a:ext>
            </a:extLst>
          </p:cNvPr>
          <p:cNvSpPr txBox="1"/>
          <p:nvPr/>
        </p:nvSpPr>
        <p:spPr>
          <a:xfrm>
            <a:off x="9608018" y="935575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19754-1D29-8973-A468-6B7383F5E7D7}"/>
              </a:ext>
            </a:extLst>
          </p:cNvPr>
          <p:cNvSpPr txBox="1"/>
          <p:nvPr/>
        </p:nvSpPr>
        <p:spPr>
          <a:xfrm>
            <a:off x="9608018" y="5096700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A5D54-ED52-0F90-5817-17A38F8F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683326"/>
            <a:ext cx="9259142" cy="51513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EB8A94B-0943-9CA1-5B97-35FCF53E726D}"/>
              </a:ext>
            </a:extLst>
          </p:cNvPr>
          <p:cNvSpPr/>
          <p:nvPr/>
        </p:nvSpPr>
        <p:spPr>
          <a:xfrm>
            <a:off x="7999935" y="2390567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8244D-0400-D8C4-B3E5-0E111D3531D2}"/>
              </a:ext>
            </a:extLst>
          </p:cNvPr>
          <p:cNvSpPr/>
          <p:nvPr/>
        </p:nvSpPr>
        <p:spPr>
          <a:xfrm>
            <a:off x="5404685" y="5321504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42A28-9277-488B-9ACF-F3CD30F355F7}"/>
              </a:ext>
            </a:extLst>
          </p:cNvPr>
          <p:cNvCxnSpPr>
            <a:cxnSpLocks/>
          </p:cNvCxnSpPr>
          <p:nvPr/>
        </p:nvCxnSpPr>
        <p:spPr>
          <a:xfrm flipH="1">
            <a:off x="7203989" y="5399205"/>
            <a:ext cx="2297363" cy="23909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951F09-E61F-233D-41A6-73258C6AC4CF}"/>
              </a:ext>
            </a:extLst>
          </p:cNvPr>
          <p:cNvCxnSpPr>
            <a:cxnSpLocks/>
          </p:cNvCxnSpPr>
          <p:nvPr/>
        </p:nvCxnSpPr>
        <p:spPr>
          <a:xfrm flipH="1">
            <a:off x="9608018" y="1458795"/>
            <a:ext cx="741405" cy="93177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1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BB905-19DA-6565-EFD5-4F5F43065C7D}"/>
              </a:ext>
            </a:extLst>
          </p:cNvPr>
          <p:cNvSpPr txBox="1"/>
          <p:nvPr/>
        </p:nvSpPr>
        <p:spPr>
          <a:xfrm>
            <a:off x="1715529" y="350623"/>
            <a:ext cx="876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Keep track of the where you save and uncompress the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7044B-BE6F-60F9-F939-0968091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02" y="1172517"/>
            <a:ext cx="6538793" cy="53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AB4C3-D1DA-DB43-6737-49E56027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90652"/>
            <a:ext cx="7560276" cy="57789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4FAE33-88A0-9D2B-60D0-E579B2E32B25}"/>
              </a:ext>
            </a:extLst>
          </p:cNvPr>
          <p:cNvSpPr/>
          <p:nvPr/>
        </p:nvSpPr>
        <p:spPr>
          <a:xfrm>
            <a:off x="1908054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D1BBD-F1EE-B307-68AF-D2FCA02949E4}"/>
              </a:ext>
            </a:extLst>
          </p:cNvPr>
          <p:cNvSpPr txBox="1"/>
          <p:nvPr/>
        </p:nvSpPr>
        <p:spPr>
          <a:xfrm>
            <a:off x="2286000" y="205877"/>
            <a:ext cx="733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colab.research.google.com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143C-4FA0-0A15-07A8-A88CE51D1B79}"/>
              </a:ext>
            </a:extLst>
          </p:cNvPr>
          <p:cNvSpPr txBox="1"/>
          <p:nvPr/>
        </p:nvSpPr>
        <p:spPr>
          <a:xfrm>
            <a:off x="-37177" y="4197759"/>
            <a:ext cx="232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Click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8E96D8-53A4-07A0-2AEB-DC87E07C8C17}"/>
              </a:ext>
            </a:extLst>
          </p:cNvPr>
          <p:cNvCxnSpPr>
            <a:cxnSpLocks/>
          </p:cNvCxnSpPr>
          <p:nvPr/>
        </p:nvCxnSpPr>
        <p:spPr>
          <a:xfrm flipV="1">
            <a:off x="1258685" y="3733915"/>
            <a:ext cx="649369" cy="463844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9CD08E-CB0D-2B0A-6EE7-DFF87B97A686}"/>
              </a:ext>
            </a:extLst>
          </p:cNvPr>
          <p:cNvSpPr txBox="1"/>
          <p:nvPr/>
        </p:nvSpPr>
        <p:spPr>
          <a:xfrm>
            <a:off x="10028148" y="3039506"/>
            <a:ext cx="232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Then, click here…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FEBE1-C6BA-D330-EBE4-2D6D99B6FAF3}"/>
              </a:ext>
            </a:extLst>
          </p:cNvPr>
          <p:cNvSpPr/>
          <p:nvPr/>
        </p:nvSpPr>
        <p:spPr>
          <a:xfrm>
            <a:off x="5955957" y="3264312"/>
            <a:ext cx="1608083" cy="504497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CE6F9D-5CBE-2BE8-EFA4-EA327E6E2C4B}"/>
              </a:ext>
            </a:extLst>
          </p:cNvPr>
          <p:cNvCxnSpPr>
            <a:cxnSpLocks/>
          </p:cNvCxnSpPr>
          <p:nvPr/>
        </p:nvCxnSpPr>
        <p:spPr>
          <a:xfrm flipH="1">
            <a:off x="7745912" y="3516559"/>
            <a:ext cx="210036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6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07F989-F96F-0169-825E-F0B9CCB62F90}"/>
              </a:ext>
            </a:extLst>
          </p:cNvPr>
          <p:cNvSpPr txBox="1"/>
          <p:nvPr/>
        </p:nvSpPr>
        <p:spPr>
          <a:xfrm>
            <a:off x="593070" y="1181614"/>
            <a:ext cx="11158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Select “</a:t>
            </a:r>
            <a:r>
              <a:rPr lang="en-US" sz="2800" dirty="0" err="1"/>
              <a:t>cdvs_intro</a:t>
            </a:r>
            <a:r>
              <a:rPr lang="en-US" sz="2800" dirty="0"/>
              <a:t>… .</a:t>
            </a:r>
            <a:r>
              <a:rPr lang="en-US" sz="2800" dirty="0" err="1"/>
              <a:t>ipynb</a:t>
            </a:r>
            <a:r>
              <a:rPr lang="en-US" sz="2800" dirty="0"/>
              <a:t>” (see below)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C825C-970C-585C-E02D-748C71CC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33" y="2368468"/>
            <a:ext cx="9291734" cy="3792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89621E-8A14-D9CA-1141-D4E89533A483}"/>
              </a:ext>
            </a:extLst>
          </p:cNvPr>
          <p:cNvSpPr/>
          <p:nvPr/>
        </p:nvSpPr>
        <p:spPr>
          <a:xfrm>
            <a:off x="2097514" y="3833533"/>
            <a:ext cx="4955060" cy="54369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B92E1A-CEBC-297B-607B-9197233D5BFF}"/>
              </a:ext>
            </a:extLst>
          </p:cNvPr>
          <p:cNvCxnSpPr>
            <a:cxnSpLocks/>
          </p:cNvCxnSpPr>
          <p:nvPr/>
        </p:nvCxnSpPr>
        <p:spPr>
          <a:xfrm>
            <a:off x="1754659" y="1804086"/>
            <a:ext cx="1739168" cy="192175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0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615E9-BBB1-553A-32A0-3099645CCB88}"/>
              </a:ext>
            </a:extLst>
          </p:cNvPr>
          <p:cNvSpPr txBox="1"/>
          <p:nvPr/>
        </p:nvSpPr>
        <p:spPr>
          <a:xfrm>
            <a:off x="3451654" y="234778"/>
            <a:ext cx="5288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059C-B4CD-FD33-7232-E61AF7CB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73" y="1192557"/>
            <a:ext cx="8997453" cy="54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980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5E8"/>
      </a:lt2>
      <a:accent1>
        <a:srgbClr val="C8985A"/>
      </a:accent1>
      <a:accent2>
        <a:srgbClr val="A7A557"/>
      </a:accent2>
      <a:accent3>
        <a:srgbClr val="91AA6A"/>
      </a:accent3>
      <a:accent4>
        <a:srgbClr val="6DB35D"/>
      </a:accent4>
      <a:accent5>
        <a:srgbClr val="66B278"/>
      </a:accent5>
      <a:accent6>
        <a:srgbClr val="5DB294"/>
      </a:accent6>
      <a:hlink>
        <a:srgbClr val="6383AB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236</Words>
  <Application>Microsoft Macintosh PowerPoint</Application>
  <PresentationFormat>Widescreen</PresentationFormat>
  <Paragraphs>35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Bembo</vt:lpstr>
      <vt:lpstr>ArchiveVTI</vt:lpstr>
      <vt:lpstr>Intro to Polars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Rules and goals</vt:lpstr>
      <vt:lpstr>Why Polars?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Herndon, Ph.D.</dc:creator>
  <cp:lastModifiedBy>Joel Herndon, Ph.D.</cp:lastModifiedBy>
  <cp:revision>4</cp:revision>
  <dcterms:created xsi:type="dcterms:W3CDTF">2025-01-15T19:40:39Z</dcterms:created>
  <dcterms:modified xsi:type="dcterms:W3CDTF">2025-09-04T20:19:14Z</dcterms:modified>
</cp:coreProperties>
</file>